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aleway"/>
      <p:regular r:id="rId26"/>
      <p:bold r:id="rId27"/>
      <p:italic r:id="rId28"/>
      <p:boldItalic r:id="rId29"/>
    </p:embeddedFont>
    <p:embeddedFont>
      <p:font typeface="Lat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regular.fntdata"/><Relationship Id="rId25" Type="http://schemas.openxmlformats.org/officeDocument/2006/relationships/slide" Target="slides/slide20.xml"/><Relationship Id="rId28" Type="http://schemas.openxmlformats.org/officeDocument/2006/relationships/font" Target="fonts/Raleway-italic.fntdata"/><Relationship Id="rId27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.fntdata"/><Relationship Id="rId30" Type="http://schemas.openxmlformats.org/officeDocument/2006/relationships/font" Target="fonts/Lato-regular.fntdata"/><Relationship Id="rId11" Type="http://schemas.openxmlformats.org/officeDocument/2006/relationships/slide" Target="slides/slide6.xml"/><Relationship Id="rId33" Type="http://schemas.openxmlformats.org/officeDocument/2006/relationships/font" Target="fonts/Lato-boldItalic.fntdata"/><Relationship Id="rId10" Type="http://schemas.openxmlformats.org/officeDocument/2006/relationships/slide" Target="slides/slide5.xml"/><Relationship Id="rId32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4c799ca5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4c799ca5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4c799ca57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4c799ca5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3534e1d9a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63534e1d9a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4c799ca57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64c799ca5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4c799ca5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4c799ca5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4c799ca5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64c799ca5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64c05b947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64c05b947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35da2137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635da2137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635da2137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635da2137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63534e1d9a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63534e1d9a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3534e1d9a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3534e1d9a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634bfb6e1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634bfb6e1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34bfb6e1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34bfb6e1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3534e1d9a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3534e1d9a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02fa4b30e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02fa4b30e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02fa4b30e_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02fa4b30e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02fa4b30e_2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02fa4b30e_2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4c799ca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4c799ca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4c799ca5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4c799ca5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Rural Food Processing 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689675" y="3216399"/>
            <a:ext cx="7688100" cy="9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ME 476C - Team Cocoyam</a:t>
            </a:r>
            <a:endParaRPr b="1" sz="1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Samantha</a:t>
            </a:r>
            <a:r>
              <a:rPr lang="en" sz="1100"/>
              <a:t> Morrison - Project Manager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Nygel des Vignes - </a:t>
            </a:r>
            <a:r>
              <a:rPr lang="en" sz="1100"/>
              <a:t>Financial</a:t>
            </a:r>
            <a:r>
              <a:rPr lang="en" sz="1100"/>
              <a:t> Manager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Musab Al-Balool -  Manufacturing Engineer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Humoud </a:t>
            </a:r>
            <a:r>
              <a:rPr lang="en" sz="1100"/>
              <a:t>Alanjari </a:t>
            </a:r>
            <a:r>
              <a:rPr lang="en" sz="1100"/>
              <a:t>- Logistics M</a:t>
            </a:r>
            <a:r>
              <a:rPr lang="en" sz="1100"/>
              <a:t>anager</a:t>
            </a:r>
            <a:r>
              <a:rPr lang="en" sz="1100"/>
              <a:t> 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 </a:t>
            </a:r>
            <a:endParaRPr sz="1100"/>
          </a:p>
        </p:txBody>
      </p:sp>
      <p:sp>
        <p:nvSpPr>
          <p:cNvPr id="88" name="Google Shape;88;p13"/>
          <p:cNvSpPr txBox="1"/>
          <p:nvPr/>
        </p:nvSpPr>
        <p:spPr>
          <a:xfrm>
            <a:off x="87625" y="55500"/>
            <a:ext cx="17139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9 October 2019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Concepts for Rolling </a:t>
            </a:r>
            <a:endParaRPr/>
          </a:p>
        </p:txBody>
      </p:sp>
      <p:sp>
        <p:nvSpPr>
          <p:cNvPr id="171" name="Google Shape;171;p22"/>
          <p:cNvSpPr txBox="1"/>
          <p:nvPr>
            <p:ph idx="1" type="body"/>
          </p:nvPr>
        </p:nvSpPr>
        <p:spPr>
          <a:xfrm>
            <a:off x="729450" y="2078875"/>
            <a:ext cx="3842700" cy="24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Advantages:</a:t>
            </a:r>
            <a:endParaRPr b="1" u="sng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Strong design to withstand high forces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Intuitive to use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u="sng"/>
              <a:t>Disadvantages:</a:t>
            </a:r>
            <a:endParaRPr b="1" u="sng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Larger design would</a:t>
            </a:r>
            <a:r>
              <a:rPr lang="en"/>
              <a:t> lead to heavy parts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Fixed roll size (not adjustable)</a:t>
            </a:r>
            <a:endParaRPr/>
          </a:p>
        </p:txBody>
      </p:sp>
      <p:pic>
        <p:nvPicPr>
          <p:cNvPr id="172" name="Google Shape;17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550" y="2006250"/>
            <a:ext cx="4267050" cy="196004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 txBox="1"/>
          <p:nvPr/>
        </p:nvSpPr>
        <p:spPr>
          <a:xfrm>
            <a:off x="4724550" y="4040800"/>
            <a:ext cx="30000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Figure 8 :</a:t>
            </a:r>
            <a:r>
              <a:rPr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Rolling method 1</a:t>
            </a:r>
            <a:endParaRPr/>
          </a:p>
        </p:txBody>
      </p:sp>
      <p:sp>
        <p:nvSpPr>
          <p:cNvPr id="174" name="Google Shape;174;p22"/>
          <p:cNvSpPr txBox="1"/>
          <p:nvPr/>
        </p:nvSpPr>
        <p:spPr>
          <a:xfrm>
            <a:off x="7940975" y="4729050"/>
            <a:ext cx="11646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Al-Balool</a:t>
            </a: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10</a:t>
            </a:r>
            <a:endParaRPr/>
          </a:p>
        </p:txBody>
      </p:sp>
      <p:sp>
        <p:nvSpPr>
          <p:cNvPr id="175" name="Google Shape;175;p22"/>
          <p:cNvSpPr txBox="1"/>
          <p:nvPr/>
        </p:nvSpPr>
        <p:spPr>
          <a:xfrm>
            <a:off x="111025" y="96200"/>
            <a:ext cx="13764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9 October 2019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Rolling concepts continued</a:t>
            </a:r>
            <a:endParaRPr/>
          </a:p>
        </p:txBody>
      </p:sp>
      <p:sp>
        <p:nvSpPr>
          <p:cNvPr id="181" name="Google Shape;181;p23"/>
          <p:cNvSpPr txBox="1"/>
          <p:nvPr>
            <p:ph idx="1" type="body"/>
          </p:nvPr>
        </p:nvSpPr>
        <p:spPr>
          <a:xfrm>
            <a:off x="729450" y="2078875"/>
            <a:ext cx="3842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Advantages:</a:t>
            </a:r>
            <a:endParaRPr b="1" u="sng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2 part assembly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Material readily </a:t>
            </a:r>
            <a:r>
              <a:rPr lang="en"/>
              <a:t>available(silicon sheet)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u="sng"/>
              <a:t>Disadvantages:</a:t>
            </a:r>
            <a:endParaRPr b="1" u="sng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Easy to deform (can’t withstand high force)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Same time as regular rolling method </a:t>
            </a:r>
            <a:endParaRPr/>
          </a:p>
        </p:txBody>
      </p:sp>
      <p:sp>
        <p:nvSpPr>
          <p:cNvPr id="182" name="Google Shape;182;p23"/>
          <p:cNvSpPr txBox="1"/>
          <p:nvPr/>
        </p:nvSpPr>
        <p:spPr>
          <a:xfrm>
            <a:off x="5383225" y="3999475"/>
            <a:ext cx="22542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Figure 9 :</a:t>
            </a:r>
            <a:r>
              <a:rPr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Rolling method 2</a:t>
            </a:r>
            <a:endParaRPr/>
          </a:p>
        </p:txBody>
      </p:sp>
      <p:sp>
        <p:nvSpPr>
          <p:cNvPr id="183" name="Google Shape;183;p23"/>
          <p:cNvSpPr txBox="1"/>
          <p:nvPr/>
        </p:nvSpPr>
        <p:spPr>
          <a:xfrm>
            <a:off x="7940950" y="4736450"/>
            <a:ext cx="11424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Al-Balool</a:t>
            </a: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11</a:t>
            </a:r>
            <a:endParaRPr/>
          </a:p>
        </p:txBody>
      </p:sp>
      <p:sp>
        <p:nvSpPr>
          <p:cNvPr id="184" name="Google Shape;184;p23"/>
          <p:cNvSpPr txBox="1"/>
          <p:nvPr/>
        </p:nvSpPr>
        <p:spPr>
          <a:xfrm>
            <a:off x="111025" y="96200"/>
            <a:ext cx="13764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9 October 2019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3225" y="1976625"/>
            <a:ext cx="2254326" cy="195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Evaluation - Pugh Charts </a:t>
            </a:r>
            <a:endParaRPr/>
          </a:p>
        </p:txBody>
      </p:sp>
      <p:sp>
        <p:nvSpPr>
          <p:cNvPr id="191" name="Google Shape;191;p24"/>
          <p:cNvSpPr txBox="1"/>
          <p:nvPr/>
        </p:nvSpPr>
        <p:spPr>
          <a:xfrm>
            <a:off x="7948975" y="4794200"/>
            <a:ext cx="11034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Alanjari</a:t>
            </a: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12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2" name="Google Shape;192;p24"/>
          <p:cNvSpPr txBox="1"/>
          <p:nvPr/>
        </p:nvSpPr>
        <p:spPr>
          <a:xfrm>
            <a:off x="180700" y="4051250"/>
            <a:ext cx="30000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Figure 10 :</a:t>
            </a:r>
            <a:r>
              <a:rPr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Pugh Chart for dispensing method</a:t>
            </a:r>
            <a:endParaRPr/>
          </a:p>
        </p:txBody>
      </p:sp>
      <p:sp>
        <p:nvSpPr>
          <p:cNvPr id="193" name="Google Shape;193;p24"/>
          <p:cNvSpPr txBox="1"/>
          <p:nvPr/>
        </p:nvSpPr>
        <p:spPr>
          <a:xfrm>
            <a:off x="111025" y="96200"/>
            <a:ext cx="13764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9 October 2019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700" y="1969250"/>
            <a:ext cx="8782598" cy="199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Evaluation - Decision matrix </a:t>
            </a:r>
            <a:endParaRPr/>
          </a:p>
        </p:txBody>
      </p:sp>
      <p:sp>
        <p:nvSpPr>
          <p:cNvPr id="200" name="Google Shape;200;p25"/>
          <p:cNvSpPr txBox="1"/>
          <p:nvPr/>
        </p:nvSpPr>
        <p:spPr>
          <a:xfrm>
            <a:off x="7940975" y="4776075"/>
            <a:ext cx="11424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Alanjari 13</a:t>
            </a:r>
            <a:endParaRPr/>
          </a:p>
        </p:txBody>
      </p:sp>
      <p:sp>
        <p:nvSpPr>
          <p:cNvPr id="201" name="Google Shape;201;p25"/>
          <p:cNvSpPr txBox="1"/>
          <p:nvPr/>
        </p:nvSpPr>
        <p:spPr>
          <a:xfrm>
            <a:off x="152400" y="4616175"/>
            <a:ext cx="30000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Figure 12 :</a:t>
            </a:r>
            <a:r>
              <a:rPr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Decision matrix for dispensing method</a:t>
            </a:r>
            <a:endParaRPr/>
          </a:p>
        </p:txBody>
      </p:sp>
      <p:sp>
        <p:nvSpPr>
          <p:cNvPr id="202" name="Google Shape;202;p25"/>
          <p:cNvSpPr txBox="1"/>
          <p:nvPr/>
        </p:nvSpPr>
        <p:spPr>
          <a:xfrm>
            <a:off x="111025" y="96200"/>
            <a:ext cx="13764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9 October 2019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1" y="1791625"/>
            <a:ext cx="8627525" cy="2882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Evaluation - Pugh Charts</a:t>
            </a:r>
            <a:endParaRPr/>
          </a:p>
        </p:txBody>
      </p:sp>
      <p:sp>
        <p:nvSpPr>
          <p:cNvPr id="209" name="Google Shape;209;p26"/>
          <p:cNvSpPr txBox="1"/>
          <p:nvPr/>
        </p:nvSpPr>
        <p:spPr>
          <a:xfrm>
            <a:off x="7474725" y="4714250"/>
            <a:ext cx="16161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Des Vignes</a:t>
            </a: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14</a:t>
            </a:r>
            <a:endParaRPr/>
          </a:p>
        </p:txBody>
      </p:sp>
      <p:sp>
        <p:nvSpPr>
          <p:cNvPr id="210" name="Google Shape;210;p26"/>
          <p:cNvSpPr txBox="1"/>
          <p:nvPr/>
        </p:nvSpPr>
        <p:spPr>
          <a:xfrm>
            <a:off x="111025" y="3935350"/>
            <a:ext cx="30000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Figure 11:</a:t>
            </a:r>
            <a:r>
              <a:rPr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Pugh Chart for rolling method</a:t>
            </a:r>
            <a:endParaRPr/>
          </a:p>
        </p:txBody>
      </p:sp>
      <p:sp>
        <p:nvSpPr>
          <p:cNvPr id="211" name="Google Shape;211;p26"/>
          <p:cNvSpPr txBox="1"/>
          <p:nvPr/>
        </p:nvSpPr>
        <p:spPr>
          <a:xfrm>
            <a:off x="111025" y="96200"/>
            <a:ext cx="13764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9 October 2019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625" y="2007600"/>
            <a:ext cx="8729110" cy="186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Evaluation - Decision matrix </a:t>
            </a:r>
            <a:endParaRPr/>
          </a:p>
        </p:txBody>
      </p:sp>
      <p:sp>
        <p:nvSpPr>
          <p:cNvPr id="218" name="Google Shape;218;p27"/>
          <p:cNvSpPr txBox="1"/>
          <p:nvPr/>
        </p:nvSpPr>
        <p:spPr>
          <a:xfrm>
            <a:off x="7563525" y="4778475"/>
            <a:ext cx="15126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Des Vignes </a:t>
            </a: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15</a:t>
            </a:r>
            <a:endParaRPr/>
          </a:p>
        </p:txBody>
      </p:sp>
      <p:sp>
        <p:nvSpPr>
          <p:cNvPr id="219" name="Google Shape;219;p27"/>
          <p:cNvSpPr txBox="1"/>
          <p:nvPr/>
        </p:nvSpPr>
        <p:spPr>
          <a:xfrm>
            <a:off x="497550" y="4473675"/>
            <a:ext cx="30000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Figure 13 :</a:t>
            </a:r>
            <a:r>
              <a:rPr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Decision matrix for rolling method</a:t>
            </a:r>
            <a:endParaRPr/>
          </a:p>
        </p:txBody>
      </p:sp>
      <p:sp>
        <p:nvSpPr>
          <p:cNvPr id="220" name="Google Shape;220;p27"/>
          <p:cNvSpPr txBox="1"/>
          <p:nvPr/>
        </p:nvSpPr>
        <p:spPr>
          <a:xfrm>
            <a:off x="111025" y="96200"/>
            <a:ext cx="13764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9 October 2019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550" y="1853850"/>
            <a:ext cx="7821042" cy="261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 of the Envelope </a:t>
            </a:r>
            <a:r>
              <a:rPr lang="en"/>
              <a:t>Calculations</a:t>
            </a:r>
            <a:endParaRPr/>
          </a:p>
        </p:txBody>
      </p:sp>
      <p:sp>
        <p:nvSpPr>
          <p:cNvPr id="227" name="Google Shape;227;p28"/>
          <p:cNvSpPr txBox="1"/>
          <p:nvPr>
            <p:ph idx="1" type="body"/>
          </p:nvPr>
        </p:nvSpPr>
        <p:spPr>
          <a:xfrm>
            <a:off x="574025" y="1853850"/>
            <a:ext cx="7688700" cy="7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One </a:t>
            </a:r>
            <a:r>
              <a:rPr lang="en"/>
              <a:t>calculation was aimed to find the expected  forces the design would experience while being </a:t>
            </a:r>
            <a:r>
              <a:rPr lang="en"/>
              <a:t>used to roll Cocoyam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Another evaluated the cost and resources </a:t>
            </a:r>
            <a:r>
              <a:rPr lang="en"/>
              <a:t>available</a:t>
            </a:r>
            <a:r>
              <a:rPr lang="en"/>
              <a:t> to manufacture design </a:t>
            </a:r>
            <a:endParaRPr/>
          </a:p>
        </p:txBody>
      </p:sp>
      <p:pic>
        <p:nvPicPr>
          <p:cNvPr id="228" name="Google Shape;22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125" y="2678178"/>
            <a:ext cx="2526950" cy="1671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4037" y="2678174"/>
            <a:ext cx="2575453" cy="167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6450" y="2571750"/>
            <a:ext cx="2425729" cy="172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8"/>
          <p:cNvSpPr txBox="1"/>
          <p:nvPr/>
        </p:nvSpPr>
        <p:spPr>
          <a:xfrm>
            <a:off x="230113" y="4349225"/>
            <a:ext cx="27123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Figure 14 :</a:t>
            </a:r>
            <a:r>
              <a:rPr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Free body diagram [3]</a:t>
            </a:r>
            <a:endParaRPr/>
          </a:p>
        </p:txBody>
      </p:sp>
      <p:sp>
        <p:nvSpPr>
          <p:cNvPr id="232" name="Google Shape;232;p28"/>
          <p:cNvSpPr txBox="1"/>
          <p:nvPr/>
        </p:nvSpPr>
        <p:spPr>
          <a:xfrm>
            <a:off x="3289000" y="4349225"/>
            <a:ext cx="27123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Figure 15 :</a:t>
            </a:r>
            <a:r>
              <a:rPr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Bending moment diagram [3]</a:t>
            </a:r>
            <a:endParaRPr/>
          </a:p>
        </p:txBody>
      </p:sp>
      <p:sp>
        <p:nvSpPr>
          <p:cNvPr id="233" name="Google Shape;233;p28"/>
          <p:cNvSpPr txBox="1"/>
          <p:nvPr/>
        </p:nvSpPr>
        <p:spPr>
          <a:xfrm>
            <a:off x="6266450" y="4349225"/>
            <a:ext cx="27636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Figure 16 :</a:t>
            </a:r>
            <a:r>
              <a:rPr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Shear force diagram [3]</a:t>
            </a:r>
            <a:endParaRPr/>
          </a:p>
        </p:txBody>
      </p:sp>
      <p:sp>
        <p:nvSpPr>
          <p:cNvPr id="234" name="Google Shape;234;p28"/>
          <p:cNvSpPr txBox="1"/>
          <p:nvPr/>
        </p:nvSpPr>
        <p:spPr>
          <a:xfrm>
            <a:off x="7511725" y="4778475"/>
            <a:ext cx="15645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Des Vignes </a:t>
            </a: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16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CAD Model</a:t>
            </a:r>
            <a:endParaRPr/>
          </a:p>
        </p:txBody>
      </p:sp>
      <p:sp>
        <p:nvSpPr>
          <p:cNvPr id="240" name="Google Shape;240;p29"/>
          <p:cNvSpPr txBox="1"/>
          <p:nvPr/>
        </p:nvSpPr>
        <p:spPr>
          <a:xfrm>
            <a:off x="7415525" y="4727575"/>
            <a:ext cx="14445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Des Vignes 17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1" name="Google Shape;241;p29"/>
          <p:cNvSpPr txBox="1"/>
          <p:nvPr/>
        </p:nvSpPr>
        <p:spPr>
          <a:xfrm>
            <a:off x="111025" y="96200"/>
            <a:ext cx="13764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9 October 2019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2" name="Google Shape;24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0450" y="1853850"/>
            <a:ext cx="1998824" cy="2669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2799" y="1904075"/>
            <a:ext cx="3523973" cy="2568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9"/>
          <p:cNvSpPr txBox="1"/>
          <p:nvPr/>
        </p:nvSpPr>
        <p:spPr>
          <a:xfrm>
            <a:off x="1940450" y="4592975"/>
            <a:ext cx="27636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Figure 17 :</a:t>
            </a:r>
            <a:r>
              <a:rPr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Dispenser Preliminary Design</a:t>
            </a:r>
            <a:endParaRPr/>
          </a:p>
        </p:txBody>
      </p:sp>
      <p:sp>
        <p:nvSpPr>
          <p:cNvPr id="245" name="Google Shape;245;p29"/>
          <p:cNvSpPr txBox="1"/>
          <p:nvPr/>
        </p:nvSpPr>
        <p:spPr>
          <a:xfrm>
            <a:off x="4848513" y="4592975"/>
            <a:ext cx="2763600" cy="3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Figure 18 :</a:t>
            </a:r>
            <a:r>
              <a:rPr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Roller Preliminary Design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Bill of Materials And Budget Allocation</a:t>
            </a:r>
            <a:endParaRPr/>
          </a:p>
        </p:txBody>
      </p:sp>
      <p:sp>
        <p:nvSpPr>
          <p:cNvPr id="251" name="Google Shape;251;p30"/>
          <p:cNvSpPr txBox="1"/>
          <p:nvPr>
            <p:ph idx="1" type="body"/>
          </p:nvPr>
        </p:nvSpPr>
        <p:spPr>
          <a:xfrm>
            <a:off x="729450" y="3714750"/>
            <a:ext cx="5364300" cy="6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Total Cost for Prototyping based on BOM : $175.50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Approximate Remaining Budget if produced as-is : $1324.50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0"/>
          <p:cNvSpPr txBox="1"/>
          <p:nvPr/>
        </p:nvSpPr>
        <p:spPr>
          <a:xfrm>
            <a:off x="6164825" y="684725"/>
            <a:ext cx="2745300" cy="7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" name="Google Shape;253;p30"/>
          <p:cNvSpPr txBox="1"/>
          <p:nvPr/>
        </p:nvSpPr>
        <p:spPr>
          <a:xfrm>
            <a:off x="111025" y="96200"/>
            <a:ext cx="13764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9 October 2019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4" name="Google Shape;25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200" y="2104750"/>
            <a:ext cx="8451178" cy="156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0"/>
          <p:cNvSpPr txBox="1"/>
          <p:nvPr/>
        </p:nvSpPr>
        <p:spPr>
          <a:xfrm>
            <a:off x="348200" y="1820650"/>
            <a:ext cx="27636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Table </a:t>
            </a:r>
            <a:r>
              <a:rPr b="1"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1 :</a:t>
            </a:r>
            <a:r>
              <a:rPr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Bill of Materials</a:t>
            </a:r>
            <a:endParaRPr/>
          </a:p>
        </p:txBody>
      </p:sp>
      <p:sp>
        <p:nvSpPr>
          <p:cNvPr id="256" name="Google Shape;256;p30"/>
          <p:cNvSpPr txBox="1"/>
          <p:nvPr/>
        </p:nvSpPr>
        <p:spPr>
          <a:xfrm>
            <a:off x="7756575" y="4727575"/>
            <a:ext cx="11034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Alanjari </a:t>
            </a: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18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 txBox="1"/>
          <p:nvPr>
            <p:ph type="ctrTitle"/>
          </p:nvPr>
        </p:nvSpPr>
        <p:spPr>
          <a:xfrm>
            <a:off x="2650650" y="2100000"/>
            <a:ext cx="3842700" cy="9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262" name="Google Shape;262;p31"/>
          <p:cNvSpPr txBox="1"/>
          <p:nvPr/>
        </p:nvSpPr>
        <p:spPr>
          <a:xfrm>
            <a:off x="7756575" y="4727575"/>
            <a:ext cx="11034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19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3" name="Google Shape;263;p31"/>
          <p:cNvSpPr txBox="1"/>
          <p:nvPr/>
        </p:nvSpPr>
        <p:spPr>
          <a:xfrm>
            <a:off x="111025" y="96200"/>
            <a:ext cx="13764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9 October 2019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 of Presentation</a:t>
            </a:r>
            <a:endParaRPr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729450" y="2078875"/>
            <a:ext cx="7688700" cy="24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Project Description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Concept Generation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Concept Evaluation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Rough CAD </a:t>
            </a:r>
            <a:r>
              <a:rPr lang="en"/>
              <a:t>Design</a:t>
            </a:r>
            <a:r>
              <a:rPr lang="en"/>
              <a:t>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BOM and Budget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Questions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Citations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7756575" y="4727575"/>
            <a:ext cx="11034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Morrison 2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87625" y="55500"/>
            <a:ext cx="17139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9 October 2019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2"/>
          <p:cNvSpPr txBox="1"/>
          <p:nvPr>
            <p:ph type="title"/>
          </p:nvPr>
        </p:nvSpPr>
        <p:spPr>
          <a:xfrm>
            <a:off x="727650" y="6081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Citations	</a:t>
            </a:r>
            <a:endParaRPr/>
          </a:p>
        </p:txBody>
      </p:sp>
      <p:sp>
        <p:nvSpPr>
          <p:cNvPr id="269" name="Google Shape;269;p32"/>
          <p:cNvSpPr txBox="1"/>
          <p:nvPr>
            <p:ph idx="1" type="body"/>
          </p:nvPr>
        </p:nvSpPr>
        <p:spPr>
          <a:xfrm>
            <a:off x="727650" y="1334375"/>
            <a:ext cx="7688700" cy="34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[1] </a:t>
            </a:r>
            <a:r>
              <a:rPr lang="en" sz="900">
                <a:solidFill>
                  <a:srgbClr val="333333"/>
                </a:solidFill>
              </a:rPr>
              <a:t>Evan Williamson, “Coco-YUM! - The manual cocoyam processor,” </a:t>
            </a:r>
            <a:r>
              <a:rPr i="1" lang="en" sz="900">
                <a:solidFill>
                  <a:srgbClr val="333333"/>
                </a:solidFill>
              </a:rPr>
              <a:t>YouTube</a:t>
            </a:r>
            <a:r>
              <a:rPr lang="en" sz="900">
                <a:solidFill>
                  <a:srgbClr val="333333"/>
                </a:solidFill>
              </a:rPr>
              <a:t>, 23-Jul-2019. [Online]. Available: https://www.youtube.com/watch?v=siXvcSSyxC4#action=share. [Accessed: 15-Sep-2019].</a:t>
            </a:r>
            <a:endParaRPr sz="9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33333"/>
                </a:solidFill>
              </a:rPr>
              <a:t>[2]Admin, “Health Benefits and Nutrition of Taro Root,” </a:t>
            </a:r>
            <a:r>
              <a:rPr i="1" lang="en" sz="900">
                <a:solidFill>
                  <a:srgbClr val="333333"/>
                </a:solidFill>
              </a:rPr>
              <a:t>TAROTO TAIWANESE HEALTHY DESSERT</a:t>
            </a:r>
            <a:r>
              <a:rPr lang="en" sz="900">
                <a:solidFill>
                  <a:srgbClr val="333333"/>
                </a:solidFill>
              </a:rPr>
              <a:t>. [Online]. Available: https://tarotodessert.com/en/2017/health-benefits-and-nutrition-of-taro-root/. [Accessed: 17-Sep-2019].</a:t>
            </a:r>
            <a:endParaRPr sz="9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33333"/>
                </a:solidFill>
              </a:rPr>
              <a:t>[3] </a:t>
            </a:r>
            <a:r>
              <a:rPr lang="en" sz="900">
                <a:solidFill>
                  <a:srgbClr val="000000"/>
                </a:solidFill>
                <a:highlight>
                  <a:schemeClr val="lt1"/>
                </a:highlight>
              </a:rPr>
              <a:t>"SkyCiv Platform", </a:t>
            </a:r>
            <a:r>
              <a:rPr i="1" lang="en" sz="900">
                <a:solidFill>
                  <a:srgbClr val="000000"/>
                </a:solidFill>
                <a:highlight>
                  <a:schemeClr val="lt1"/>
                </a:highlight>
              </a:rPr>
              <a:t>Platform.skyciv.com</a:t>
            </a:r>
            <a:r>
              <a:rPr lang="en" sz="900">
                <a:solidFill>
                  <a:srgbClr val="000000"/>
                </a:solidFill>
                <a:highlight>
                  <a:schemeClr val="lt1"/>
                </a:highlight>
              </a:rPr>
              <a:t>, 2019. [Online]. Available: https://platform.skyciv.com/beam. [Accessed: 08- Oct- 2019].</a:t>
            </a:r>
            <a:endParaRPr sz="9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highlight>
                  <a:srgbClr val="FFFFFF"/>
                </a:highlight>
              </a:rPr>
              <a:t>[4] SolidWorks, </a:t>
            </a:r>
            <a:r>
              <a:rPr i="1" lang="en" sz="900">
                <a:solidFill>
                  <a:srgbClr val="000000"/>
                </a:solidFill>
                <a:highlight>
                  <a:srgbClr val="FFFFFF"/>
                </a:highlight>
              </a:rPr>
              <a:t>Education Edition</a:t>
            </a:r>
            <a:r>
              <a:rPr lang="en" sz="900">
                <a:solidFill>
                  <a:srgbClr val="000000"/>
                </a:solidFill>
                <a:highlight>
                  <a:srgbClr val="FFFFFF"/>
                </a:highlight>
              </a:rPr>
              <a:t>, Dassult Systems, 2019.</a:t>
            </a:r>
            <a:endParaRPr sz="9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highlight>
                  <a:srgbClr val="FFFFFF"/>
                </a:highlight>
              </a:rPr>
              <a:t>[5] Grainger, "Grainger Products," [Online]. Available: https://www.grainger.com/product/GRAINGER-APPROVED-Aluminum-Sheet-Stock-15V222?cm_sp=Product_Details-_-Products_Based_on_Your_Search-_-IDPPLARECS&amp;cm_vc=IDPPLARECS. [Accessed 8 October 2019].</a:t>
            </a:r>
            <a:endParaRPr sz="9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270" name="Google Shape;270;p32"/>
          <p:cNvSpPr txBox="1"/>
          <p:nvPr/>
        </p:nvSpPr>
        <p:spPr>
          <a:xfrm>
            <a:off x="7756575" y="4727575"/>
            <a:ext cx="11034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20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1" name="Google Shape;271;p32"/>
          <p:cNvSpPr txBox="1"/>
          <p:nvPr/>
        </p:nvSpPr>
        <p:spPr>
          <a:xfrm>
            <a:off x="111025" y="96200"/>
            <a:ext cx="13764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9 October 2019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Description</a:t>
            </a:r>
            <a:endParaRPr/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729450" y="1945150"/>
            <a:ext cx="5037900" cy="24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Cocoyam dispenser and roller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Improve upon current hand rolling technique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Help West and Central African Communities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Transfer of technology and knowledge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Client- Isaac Zama - Humanitarian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Mentor - Chuck Vallance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Sponsor - W.L. Gore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9993" y="674088"/>
            <a:ext cx="2093462" cy="143698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6650250" y="2111075"/>
            <a:ext cx="2181600" cy="2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Figure 1:</a:t>
            </a:r>
            <a:r>
              <a:rPr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Manual grinder by Georgia Tech [1]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7756575" y="4727575"/>
            <a:ext cx="11034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Morrison </a:t>
            </a: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87625" y="55500"/>
            <a:ext cx="17139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9 October 2019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7" name="Google Shape;10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0025" y="2620900"/>
            <a:ext cx="2093450" cy="170843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6760025" y="4329325"/>
            <a:ext cx="20934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Figure 2: </a:t>
            </a:r>
            <a:r>
              <a:rPr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Raw Cocoyam [2]</a:t>
            </a:r>
            <a:endParaRPr b="1"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Black Box</a:t>
            </a:r>
            <a:endParaRPr/>
          </a:p>
        </p:txBody>
      </p:sp>
      <p:sp>
        <p:nvSpPr>
          <p:cNvPr id="114" name="Google Shape;114;p16"/>
          <p:cNvSpPr txBox="1"/>
          <p:nvPr/>
        </p:nvSpPr>
        <p:spPr>
          <a:xfrm>
            <a:off x="7756575" y="4727575"/>
            <a:ext cx="11034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Morrison 4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87625" y="55500"/>
            <a:ext cx="17139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9 October 2019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4928875" y="3552350"/>
            <a:ext cx="19854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3199950" y="4574975"/>
            <a:ext cx="1947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Figure 3 :</a:t>
            </a:r>
            <a:r>
              <a:rPr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Black Box Model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8" name="Google Shape;11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7875" y="1318650"/>
            <a:ext cx="4920987" cy="33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title"/>
          </p:nvPr>
        </p:nvSpPr>
        <p:spPr>
          <a:xfrm>
            <a:off x="727650" y="1149550"/>
            <a:ext cx="7688700" cy="7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Functional Decomposition: Dispenser</a:t>
            </a:r>
            <a:endParaRPr sz="1400"/>
          </a:p>
        </p:txBody>
      </p:sp>
      <p:sp>
        <p:nvSpPr>
          <p:cNvPr id="124" name="Google Shape;124;p17"/>
          <p:cNvSpPr txBox="1"/>
          <p:nvPr/>
        </p:nvSpPr>
        <p:spPr>
          <a:xfrm>
            <a:off x="399600" y="4516100"/>
            <a:ext cx="34815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Figure 4: </a:t>
            </a:r>
            <a:r>
              <a:rPr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Dispenser Functional Decomposition Model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7756575" y="4727575"/>
            <a:ext cx="11034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Morrison </a:t>
            </a: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87625" y="55500"/>
            <a:ext cx="17139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9 October 2019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7" name="Google Shape;12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599" y="1766550"/>
            <a:ext cx="7283925" cy="279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Functional Decomposition - Roller</a:t>
            </a:r>
            <a:endParaRPr/>
          </a:p>
        </p:txBody>
      </p:sp>
      <p:sp>
        <p:nvSpPr>
          <p:cNvPr id="133" name="Google Shape;133;p18"/>
          <p:cNvSpPr txBox="1"/>
          <p:nvPr/>
        </p:nvSpPr>
        <p:spPr>
          <a:xfrm>
            <a:off x="7060275" y="4055600"/>
            <a:ext cx="14748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617675" y="4712325"/>
            <a:ext cx="29871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Figure 5:  </a:t>
            </a:r>
            <a:r>
              <a:rPr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Roller Functional Decomposition Model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7962300" y="4761600"/>
            <a:ext cx="11817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Morrison </a:t>
            </a: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87625" y="55500"/>
            <a:ext cx="17139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9 October 2019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7" name="Google Shape;13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666" y="2024025"/>
            <a:ext cx="6987985" cy="273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type="title"/>
          </p:nvPr>
        </p:nvSpPr>
        <p:spPr>
          <a:xfrm>
            <a:off x="729450" y="1318650"/>
            <a:ext cx="7688700" cy="9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Concept Generation</a:t>
            </a:r>
            <a:endParaRPr/>
          </a:p>
        </p:txBody>
      </p:sp>
      <p:sp>
        <p:nvSpPr>
          <p:cNvPr id="143" name="Google Shape;143;p19"/>
          <p:cNvSpPr txBox="1"/>
          <p:nvPr/>
        </p:nvSpPr>
        <p:spPr>
          <a:xfrm>
            <a:off x="7913275" y="4774775"/>
            <a:ext cx="1171800" cy="3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Al-Balool</a:t>
            </a: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7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87625" y="55500"/>
            <a:ext cx="17139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9 October 2019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19"/>
          <p:cNvSpPr txBox="1"/>
          <p:nvPr>
            <p:ph idx="1" type="body"/>
          </p:nvPr>
        </p:nvSpPr>
        <p:spPr>
          <a:xfrm>
            <a:off x="544500" y="2089750"/>
            <a:ext cx="47172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Concepts of designs were generated using: </a:t>
            </a:r>
            <a:endParaRPr/>
          </a:p>
          <a:p>
            <a:pPr indent="-311150" lvl="0" marL="45720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Gallery method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Brainstorming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Concepts for Dispensing  </a:t>
            </a:r>
            <a:endParaRPr/>
          </a:p>
        </p:txBody>
      </p:sp>
      <p:sp>
        <p:nvSpPr>
          <p:cNvPr id="151" name="Google Shape;151;p20"/>
          <p:cNvSpPr txBox="1"/>
          <p:nvPr>
            <p:ph idx="1" type="body"/>
          </p:nvPr>
        </p:nvSpPr>
        <p:spPr>
          <a:xfrm>
            <a:off x="729450" y="2078875"/>
            <a:ext cx="3842400" cy="27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Advantage: </a:t>
            </a:r>
            <a:endParaRPr b="1" u="sng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3 part assembly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Large r</a:t>
            </a:r>
            <a:r>
              <a:rPr lang="en"/>
              <a:t>eservoir</a:t>
            </a:r>
            <a:r>
              <a:rPr lang="en"/>
              <a:t> of  cocoyam mixture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Has a wide base to hold the container for stabilization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u="sng"/>
              <a:t>Disadvantages:</a:t>
            </a:r>
            <a:endParaRPr b="1" u="sng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Tabs can be easily broken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Difficult to dispense a </a:t>
            </a:r>
            <a:r>
              <a:rPr lang="en"/>
              <a:t>pre-measured</a:t>
            </a:r>
            <a:r>
              <a:rPr lang="en"/>
              <a:t> amount</a:t>
            </a:r>
            <a:endParaRPr/>
          </a:p>
        </p:txBody>
      </p:sp>
      <p:pic>
        <p:nvPicPr>
          <p:cNvPr id="152" name="Google Shape;152;p20"/>
          <p:cNvPicPr preferRelativeResize="0"/>
          <p:nvPr/>
        </p:nvPicPr>
        <p:blipFill rotWithShape="1">
          <a:blip r:embed="rId3">
            <a:alphaModFix/>
          </a:blip>
          <a:srcRect b="10039" l="0" r="0" t="0"/>
          <a:stretch/>
        </p:blipFill>
        <p:spPr>
          <a:xfrm>
            <a:off x="5616950" y="1853850"/>
            <a:ext cx="2801200" cy="235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 txBox="1"/>
          <p:nvPr/>
        </p:nvSpPr>
        <p:spPr>
          <a:xfrm>
            <a:off x="5616950" y="4285050"/>
            <a:ext cx="30000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Figure 6 :</a:t>
            </a:r>
            <a:r>
              <a:rPr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Dispensing method 1</a:t>
            </a:r>
            <a:endParaRPr/>
          </a:p>
        </p:txBody>
      </p:sp>
      <p:sp>
        <p:nvSpPr>
          <p:cNvPr id="154" name="Google Shape;154;p20"/>
          <p:cNvSpPr txBox="1"/>
          <p:nvPr/>
        </p:nvSpPr>
        <p:spPr>
          <a:xfrm>
            <a:off x="7926800" y="4788175"/>
            <a:ext cx="1103400" cy="2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Al-Balool</a:t>
            </a: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8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111025" y="96200"/>
            <a:ext cx="13764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9 October 2019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Dispensing Concept Continued </a:t>
            </a:r>
            <a:endParaRPr/>
          </a:p>
        </p:txBody>
      </p:sp>
      <p:sp>
        <p:nvSpPr>
          <p:cNvPr id="161" name="Google Shape;161;p21"/>
          <p:cNvSpPr txBox="1"/>
          <p:nvPr>
            <p:ph idx="1" type="body"/>
          </p:nvPr>
        </p:nvSpPr>
        <p:spPr>
          <a:xfrm>
            <a:off x="729450" y="2078875"/>
            <a:ext cx="3842400" cy="257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Advantages:</a:t>
            </a:r>
            <a:endParaRPr b="1" u="sng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Strong design withstands pressure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Multiple dispensing methods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u="sng"/>
              <a:t>Disadvantages:</a:t>
            </a:r>
            <a:endParaRPr b="1" u="sng"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High cost to manufacture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Fixed </a:t>
            </a:r>
            <a:r>
              <a:rPr lang="en"/>
              <a:t>capacity</a:t>
            </a:r>
            <a:r>
              <a:rPr lang="en"/>
              <a:t> </a:t>
            </a:r>
            <a:endParaRPr/>
          </a:p>
        </p:txBody>
      </p:sp>
      <p:pic>
        <p:nvPicPr>
          <p:cNvPr id="162" name="Google Shape;16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250" y="2006250"/>
            <a:ext cx="4267351" cy="201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1"/>
          <p:cNvSpPr txBox="1"/>
          <p:nvPr/>
        </p:nvSpPr>
        <p:spPr>
          <a:xfrm>
            <a:off x="4724250" y="4026000"/>
            <a:ext cx="30000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Figure 7 :</a:t>
            </a:r>
            <a:r>
              <a:rPr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Dispensing method 2</a:t>
            </a:r>
            <a:endParaRPr/>
          </a:p>
        </p:txBody>
      </p:sp>
      <p:sp>
        <p:nvSpPr>
          <p:cNvPr id="164" name="Google Shape;164;p21"/>
          <p:cNvSpPr txBox="1"/>
          <p:nvPr/>
        </p:nvSpPr>
        <p:spPr>
          <a:xfrm>
            <a:off x="8088975" y="4714250"/>
            <a:ext cx="10239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Al-Balool 9</a:t>
            </a:r>
            <a:endParaRPr/>
          </a:p>
        </p:txBody>
      </p:sp>
      <p:sp>
        <p:nvSpPr>
          <p:cNvPr id="165" name="Google Shape;165;p21"/>
          <p:cNvSpPr txBox="1"/>
          <p:nvPr/>
        </p:nvSpPr>
        <p:spPr>
          <a:xfrm>
            <a:off x="111025" y="96200"/>
            <a:ext cx="13764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9 October 2019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